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67" r:id="rId6"/>
    <p:sldId id="260" r:id="rId7"/>
    <p:sldId id="261" r:id="rId8"/>
    <p:sldId id="268" r:id="rId9"/>
    <p:sldId id="269" r:id="rId10"/>
    <p:sldId id="271" r:id="rId11"/>
    <p:sldId id="272" r:id="rId12"/>
    <p:sldId id="263" r:id="rId13"/>
    <p:sldId id="275" r:id="rId14"/>
    <p:sldId id="274" r:id="rId15"/>
    <p:sldId id="264" r:id="rId16"/>
    <p:sldId id="265" r:id="rId17"/>
    <p:sldId id="276" r:id="rId18"/>
  </p:sldIdLst>
  <p:sldSz cx="14630400" cy="8229600"/>
  <p:notesSz cx="8229600" cy="14630400"/>
  <p:embeddedFontLst>
    <p:embeddedFont>
      <p:font typeface="Nunito Light" pitchFamily="2" charset="0"/>
      <p:regular r:id="rId20"/>
      <p:italic r:id="rId21"/>
    </p:embeddedFont>
    <p:embeddedFont>
      <p:font typeface="Nunito Semi Bold" panose="020B0604020202020204" charset="0"/>
      <p:regular r:id="rId22"/>
    </p:embeddedFont>
    <p:embeddedFont>
      <p:font typeface="PT Sans" panose="020B050302020302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28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923C-B4C2-DDA5-93C3-21493063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8F9A9-97A3-0076-4F6C-32A3EBA89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C3694-980E-24AB-5922-B8672D6B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58D4-117F-2C70-5593-12D584A82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5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6689-48A3-8E04-C54F-3DE74C12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30B36-BB76-4599-9046-39F3A3925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A48E8-3D11-9860-1C85-ADB9814E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5F9C2-9922-E9F5-19C4-F52AD795D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5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6752-04BC-9140-8BA1-9105884F7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7E1C1-DF98-B327-E1B0-03712C303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374E-8EE6-90B9-5D1F-225399A36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386D-6DC0-2DF1-97D6-F783D52EC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4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A12A8-A233-289D-774C-A1B0FA41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7BD76-0807-528D-1CD7-B9239D32A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B1FD3-E917-0182-2292-2BD790CFB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9DCD-64BA-B418-C7E2-ABC6615CE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0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FA3C-DF90-5AEB-E5A7-E97CD3E8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40356-A981-0198-240F-6C350F95B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36415-3741-D804-48C7-170B634B9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8F0CF-AAE9-9B0B-0973-1B1B026EA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9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98FA0-73F6-06EE-A248-D62E1E1F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E8700-E94F-D418-3BA1-F1D7AB508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5770E-B8BE-EF85-52CC-FC8176C62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1FED4-C882-D7D3-A7A2-0F3970243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B45D2-EC5B-8870-A7C8-BB23D813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9BFCB-CF7A-2554-7E48-409101820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11799-4559-76AF-A8D8-1F52F6FF3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003C1-1D61-DA8A-5B77-17E3C45D0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0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FB7CC-8742-FAAF-59D9-F9FDB145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2FC62-54A3-F939-0277-991077D58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6FFD3-9151-9F27-5DA6-0935192EE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AE140-9F6C-49C3-6A36-61C305C2F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B9C4-88B7-4621-E50F-D4C0F886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9154A-8A82-14AF-F35A-5C4515039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4F031-DA29-82D6-ED1E-821EF744D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1C931-5A26-5B9E-7BAF-FF45B5BE0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315200" y="2273642"/>
            <a:ext cx="7315200" cy="3682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M2M Tech Connect - </a:t>
            </a:r>
            <a:r>
              <a:rPr lang="en-US" sz="3200" b="1" dirty="0">
                <a:solidFill>
                  <a:srgbClr val="00002E"/>
                </a:solidFill>
                <a:latin typeface="PT Sans" pitchFamily="34" charset="0"/>
              </a:rPr>
              <a:t>Data Talent Program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</a:rPr>
              <a:t>Capstone 1 – Cohort 17</a:t>
            </a:r>
          </a:p>
          <a:p>
            <a:pPr marL="0" indent="0" algn="ctr">
              <a:lnSpc>
                <a:spcPct val="200000"/>
              </a:lnSpc>
              <a:buNone/>
            </a:pPr>
            <a:endParaRPr lang="en-US" sz="2000" dirty="0">
              <a:solidFill>
                <a:srgbClr val="00002E"/>
              </a:solidFill>
              <a:latin typeface="PT Sans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</a:rPr>
              <a:t>Javad Hooshmand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</a:rPr>
              <a:t>August 2025</a:t>
            </a:r>
            <a:endParaRPr lang="en-US" sz="2400" dirty="0"/>
          </a:p>
        </p:txBody>
      </p:sp>
      <p:pic>
        <p:nvPicPr>
          <p:cNvPr id="6" name="Picture 5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F94CCFC7-5D98-C02F-9ED0-48EC8901D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3D93-3311-1F82-DBE5-7E9DCC32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111F150D-7ED8-0285-347D-4CD462B1EFAB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 (</a:t>
            </a:r>
            <a:r>
              <a:rPr lang="en-US" sz="40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</a:t>
            </a: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…)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61D41-8923-6313-E675-A1CEEAB2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04" y="2743199"/>
            <a:ext cx="12941459" cy="35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6">
            <a:extLst>
              <a:ext uri="{FF2B5EF4-FFF2-40B4-BE49-F238E27FC236}">
                <a16:creationId xmlns:a16="http://schemas.microsoft.com/office/drawing/2014/main" id="{7DD1AC3B-25DC-6339-86B7-DB8DDA558A84}"/>
              </a:ext>
            </a:extLst>
          </p:cNvPr>
          <p:cNvSpPr/>
          <p:nvPr/>
        </p:nvSpPr>
        <p:spPr>
          <a:xfrm>
            <a:off x="868204" y="156666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Time-Series Trends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961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9B49-701F-E592-7C18-D710A42E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7633F84A-8C55-1B87-7FF7-2BAD01C76A05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 (</a:t>
            </a:r>
            <a:r>
              <a:rPr lang="en-US" sz="40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</a:t>
            </a: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…)</a:t>
            </a:r>
          </a:p>
        </p:txBody>
      </p:sp>
      <p:sp>
        <p:nvSpPr>
          <p:cNvPr id="2" name="Text 16">
            <a:extLst>
              <a:ext uri="{FF2B5EF4-FFF2-40B4-BE49-F238E27FC236}">
                <a16:creationId xmlns:a16="http://schemas.microsoft.com/office/drawing/2014/main" id="{BC9ACB99-CCB5-3901-94CB-770C265B7F68}"/>
              </a:ext>
            </a:extLst>
          </p:cNvPr>
          <p:cNvSpPr/>
          <p:nvPr/>
        </p:nvSpPr>
        <p:spPr>
          <a:xfrm>
            <a:off x="868204" y="156666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Bivariate Analysis</a:t>
            </a:r>
            <a:endParaRPr lang="en-CA" sz="220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8BE7D-9891-710D-B1D7-EC1C787F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84" y="2599465"/>
            <a:ext cx="10503243" cy="37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8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6611B1E5-79CE-41D2-CD77-7AAFC0215F33}"/>
              </a:ext>
            </a:extLst>
          </p:cNvPr>
          <p:cNvSpPr/>
          <p:nvPr/>
        </p:nvSpPr>
        <p:spPr>
          <a:xfrm>
            <a:off x="868204" y="584302"/>
            <a:ext cx="736139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Visualizations &amp;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9A3AC5-1ADC-5E29-D7DA-A3A16CEB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2337684"/>
            <a:ext cx="6298715" cy="4773855"/>
          </a:xfrm>
          <a:prstGeom prst="rect">
            <a:avLst/>
          </a:prstGeom>
        </p:spPr>
      </p:pic>
      <p:sp>
        <p:nvSpPr>
          <p:cNvPr id="11" name="Text 16">
            <a:extLst>
              <a:ext uri="{FF2B5EF4-FFF2-40B4-BE49-F238E27FC236}">
                <a16:creationId xmlns:a16="http://schemas.microsoft.com/office/drawing/2014/main" id="{C114723F-572B-49F8-D7D8-858E25CD273B}"/>
              </a:ext>
            </a:extLst>
          </p:cNvPr>
          <p:cNvSpPr/>
          <p:nvPr/>
        </p:nvSpPr>
        <p:spPr>
          <a:xfrm>
            <a:off x="868204" y="156666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Heatmap</a:t>
            </a:r>
            <a:endParaRPr lang="en-CA" sz="220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75070-8142-15AC-2DE3-7E3A9BB709A3}"/>
              </a:ext>
            </a:extLst>
          </p:cNvPr>
          <p:cNvSpPr txBox="1"/>
          <p:nvPr/>
        </p:nvSpPr>
        <p:spPr>
          <a:xfrm>
            <a:off x="7581840" y="1566661"/>
            <a:ext cx="4942702" cy="446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2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defRPr>
            </a:lvl1pPr>
          </a:lstStyle>
          <a:p>
            <a:r>
              <a:rPr lang="en-US" dirty="0"/>
              <a:t>P-value map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33336E-6B73-D38E-38AF-F34F1B08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839" y="2337683"/>
            <a:ext cx="6473695" cy="4773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09E88-21E1-0D41-5F05-C51DBB64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B6ABFDDC-D733-5015-8AF0-751FB7A85B13}"/>
              </a:ext>
            </a:extLst>
          </p:cNvPr>
          <p:cNvSpPr/>
          <p:nvPr/>
        </p:nvSpPr>
        <p:spPr>
          <a:xfrm>
            <a:off x="868204" y="584302"/>
            <a:ext cx="736139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Visualizations &amp; Dashboard</a:t>
            </a:r>
          </a:p>
        </p:txBody>
      </p:sp>
      <p:sp>
        <p:nvSpPr>
          <p:cNvPr id="11" name="Text 16">
            <a:extLst>
              <a:ext uri="{FF2B5EF4-FFF2-40B4-BE49-F238E27FC236}">
                <a16:creationId xmlns:a16="http://schemas.microsoft.com/office/drawing/2014/main" id="{331CD162-99F6-7BAA-D159-297F9FA77A98}"/>
              </a:ext>
            </a:extLst>
          </p:cNvPr>
          <p:cNvSpPr/>
          <p:nvPr/>
        </p:nvSpPr>
        <p:spPr>
          <a:xfrm>
            <a:off x="868204" y="156666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Heatmap</a:t>
            </a:r>
            <a:endParaRPr lang="en-CA" sz="2200" dirty="0">
              <a:solidFill>
                <a:srgbClr val="00002E"/>
              </a:solidFill>
              <a:latin typeface="Nunito Semi Bold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DB391-4EB9-09EA-5AD2-A9144DB99DA3}"/>
              </a:ext>
            </a:extLst>
          </p:cNvPr>
          <p:cNvSpPr txBox="1"/>
          <p:nvPr/>
        </p:nvSpPr>
        <p:spPr>
          <a:xfrm>
            <a:off x="7581840" y="1566661"/>
            <a:ext cx="4942702" cy="446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2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defRPr>
            </a:lvl1pPr>
          </a:lstStyle>
          <a:p>
            <a:r>
              <a:rPr lang="en-US" dirty="0"/>
              <a:t>P-value map</a:t>
            </a:r>
            <a:endParaRPr lang="en-CA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08BA6B-3C9D-685D-701C-E50348A7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3" y="2341778"/>
            <a:ext cx="6156960" cy="5303520"/>
          </a:xfrm>
          <a:prstGeom prst="rect">
            <a:avLst/>
          </a:prstGeom>
        </p:spPr>
      </p:pic>
      <p:pic>
        <p:nvPicPr>
          <p:cNvPr id="4" name="Picture 3" descr="A graph of heatmap&#10;&#10;AI-generated content may be incorrect.">
            <a:extLst>
              <a:ext uri="{FF2B5EF4-FFF2-40B4-BE49-F238E27FC236}">
                <a16:creationId xmlns:a16="http://schemas.microsoft.com/office/drawing/2014/main" id="{AE74F0C2-3187-70FB-3E1C-34E07B46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757" y="2341778"/>
            <a:ext cx="5951219" cy="5303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D5476A-840B-9F40-ACBC-02A048283709}"/>
              </a:ext>
            </a:extLst>
          </p:cNvPr>
          <p:cNvSpPr/>
          <p:nvPr/>
        </p:nvSpPr>
        <p:spPr>
          <a:xfrm>
            <a:off x="2001795" y="4497860"/>
            <a:ext cx="926756" cy="2817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9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A86A-0E62-6125-2ACA-DF3ECA2C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80996A7-A9D9-37DE-1ABB-506E1769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07" y="2053478"/>
            <a:ext cx="10450585" cy="5892268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78C769F8-EC5C-995A-59DF-07460DDD1FCD}"/>
              </a:ext>
            </a:extLst>
          </p:cNvPr>
          <p:cNvSpPr/>
          <p:nvPr/>
        </p:nvSpPr>
        <p:spPr>
          <a:xfrm>
            <a:off x="868204" y="584302"/>
            <a:ext cx="736139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Visualizations &amp; Dashboard</a:t>
            </a:r>
          </a:p>
        </p:txBody>
      </p:sp>
      <p:sp>
        <p:nvSpPr>
          <p:cNvPr id="2" name="Text 16">
            <a:extLst>
              <a:ext uri="{FF2B5EF4-FFF2-40B4-BE49-F238E27FC236}">
                <a16:creationId xmlns:a16="http://schemas.microsoft.com/office/drawing/2014/main" id="{FBD6C68D-8D67-914A-37C3-66BDE1F2BCF8}"/>
              </a:ext>
            </a:extLst>
          </p:cNvPr>
          <p:cNvSpPr/>
          <p:nvPr/>
        </p:nvSpPr>
        <p:spPr>
          <a:xfrm>
            <a:off x="868204" y="144309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</a:rPr>
              <a:t>Global Air Quality Dashboard</a:t>
            </a:r>
          </a:p>
          <a:p>
            <a:pPr>
              <a:lnSpc>
                <a:spcPts val="2750"/>
              </a:lnSpc>
            </a:pPr>
            <a:endParaRPr lang="en-CA" sz="2200" dirty="0">
              <a:solidFill>
                <a:srgbClr val="00002E"/>
              </a:solidFill>
              <a:latin typeface="Nunito Semi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1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598409" y="2734449"/>
            <a:ext cx="12954952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621269" y="2757309"/>
            <a:ext cx="4303038" cy="2123242"/>
          </a:xfrm>
          <a:prstGeom prst="roundRect">
            <a:avLst>
              <a:gd name="adj" fmla="val 16911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4"/>
          <p:cNvSpPr/>
          <p:nvPr/>
        </p:nvSpPr>
        <p:spPr>
          <a:xfrm>
            <a:off x="860584" y="2996624"/>
            <a:ext cx="33123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Temperature Relationship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0584" y="3492162"/>
            <a:ext cx="34653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temperatures were associated with </a:t>
            </a:r>
            <a:r>
              <a:rPr lang="en-US" sz="18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depressed PM2.5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levels.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4924307" y="2757309"/>
            <a:ext cx="4303038" cy="2123242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Shape 7"/>
          <p:cNvSpPr/>
          <p:nvPr/>
        </p:nvSpPr>
        <p:spPr>
          <a:xfrm>
            <a:off x="4924307" y="2757309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8"/>
          <p:cNvSpPr/>
          <p:nvPr/>
        </p:nvSpPr>
        <p:spPr>
          <a:xfrm>
            <a:off x="5522715" y="2996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Precipitation Impact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22715" y="3492162"/>
            <a:ext cx="3106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rainfall correlated with </a:t>
            </a:r>
            <a:r>
              <a:rPr lang="en-US" sz="185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lower PM2.5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likely due to particulate washout.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625103" y="3519666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1AA5F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45" y="3631823"/>
            <a:ext cx="299204" cy="37397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227344" y="2757309"/>
            <a:ext cx="4303157" cy="2123242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Shape 12"/>
          <p:cNvSpPr/>
          <p:nvPr/>
        </p:nvSpPr>
        <p:spPr>
          <a:xfrm>
            <a:off x="9227344" y="2757309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Text 13"/>
          <p:cNvSpPr/>
          <p:nvPr/>
        </p:nvSpPr>
        <p:spPr>
          <a:xfrm>
            <a:off x="9825753" y="2996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Humidity Effect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825753" y="3492162"/>
            <a:ext cx="346543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humid climates, PM2.5 levels showed a </a:t>
            </a:r>
            <a:r>
              <a:rPr lang="en-US" sz="185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modest correlation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8928140" y="3519666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F34CD8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83" y="3631823"/>
            <a:ext cx="299204" cy="3739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98409" y="517261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731D3D15-367C-31E2-852E-29D46CBA6769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Insights: Climate's Influence on Air Quality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524947" y="2021350"/>
            <a:ext cx="6475333" cy="2202061"/>
          </a:xfrm>
          <a:prstGeom prst="roundRect">
            <a:avLst>
              <a:gd name="adj" fmla="val 1430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547807" y="2044210"/>
            <a:ext cx="6429613" cy="629841"/>
          </a:xfrm>
          <a:prstGeom prst="roundRect">
            <a:avLst>
              <a:gd name="adj" fmla="val 45650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Text 4"/>
          <p:cNvSpPr/>
          <p:nvPr/>
        </p:nvSpPr>
        <p:spPr>
          <a:xfrm>
            <a:off x="3605094" y="2150890"/>
            <a:ext cx="31492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57714" y="2883958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PM2.5 Decline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7714" y="3318655"/>
            <a:ext cx="6009799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countries showed gradual improvement, while some developing nations experienced rising PM2.5 levels.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210187" y="2021350"/>
            <a:ext cx="6475452" cy="2202061"/>
          </a:xfrm>
          <a:prstGeom prst="roundRect">
            <a:avLst>
              <a:gd name="adj" fmla="val 1430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8"/>
          <p:cNvSpPr/>
          <p:nvPr/>
        </p:nvSpPr>
        <p:spPr>
          <a:xfrm>
            <a:off x="7233047" y="2044210"/>
            <a:ext cx="6429732" cy="629841"/>
          </a:xfrm>
          <a:prstGeom prst="roundRect">
            <a:avLst>
              <a:gd name="adj" fmla="val 45650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9"/>
          <p:cNvSpPr/>
          <p:nvPr/>
        </p:nvSpPr>
        <p:spPr>
          <a:xfrm>
            <a:off x="10290453" y="2150890"/>
            <a:ext cx="31492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7442954" y="2883958"/>
            <a:ext cx="260973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Varied Regional Impact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442954" y="3318655"/>
            <a:ext cx="600991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Northern Africa, South, and East Asia displayed the highest PM2.5 concentrations.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524947" y="4433318"/>
            <a:ext cx="6475333" cy="2202061"/>
          </a:xfrm>
          <a:prstGeom prst="roundRect">
            <a:avLst>
              <a:gd name="adj" fmla="val 1430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3"/>
          <p:cNvSpPr/>
          <p:nvPr/>
        </p:nvSpPr>
        <p:spPr>
          <a:xfrm>
            <a:off x="547807" y="4456178"/>
            <a:ext cx="6429613" cy="629841"/>
          </a:xfrm>
          <a:prstGeom prst="roundRect">
            <a:avLst>
              <a:gd name="adj" fmla="val 45650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6" name="Text 14"/>
          <p:cNvSpPr/>
          <p:nvPr/>
        </p:nvSpPr>
        <p:spPr>
          <a:xfrm>
            <a:off x="3605094" y="4562858"/>
            <a:ext cx="31492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757714" y="5295926"/>
            <a:ext cx="28780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Africa's Improvement Lag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7714" y="5730623"/>
            <a:ext cx="6009799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Africa showed the least improvement in average PM2.5 YoY%, contrasting with Europe's best improvement.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210187" y="4433318"/>
            <a:ext cx="6475452" cy="2202061"/>
          </a:xfrm>
          <a:prstGeom prst="roundRect">
            <a:avLst>
              <a:gd name="adj" fmla="val 14303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8"/>
          <p:cNvSpPr/>
          <p:nvPr/>
        </p:nvSpPr>
        <p:spPr>
          <a:xfrm>
            <a:off x="7233047" y="4456178"/>
            <a:ext cx="6429732" cy="629841"/>
          </a:xfrm>
          <a:prstGeom prst="roundRect">
            <a:avLst>
              <a:gd name="adj" fmla="val 45650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1" name="Text 19"/>
          <p:cNvSpPr/>
          <p:nvPr/>
        </p:nvSpPr>
        <p:spPr>
          <a:xfrm>
            <a:off x="10290453" y="4562858"/>
            <a:ext cx="31492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7442954" y="5295926"/>
            <a:ext cx="308621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Oceania's Worsening Trend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7442954" y="5730623"/>
            <a:ext cx="600991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Oceania is the only region with below-average PM2.5 whose air quality is deteriorating over time.</a:t>
            </a:r>
            <a:endParaRPr lang="en-US" sz="165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34A43236-097B-FF8D-2671-9B63A753224C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Insights: Regional Disparities &amp; Trajectories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99518-97A7-4DC7-0606-03DFD3D1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927F585F-FA15-9804-BE86-675BD760C7EC}"/>
              </a:ext>
            </a:extLst>
          </p:cNvPr>
          <p:cNvSpPr/>
          <p:nvPr/>
        </p:nvSpPr>
        <p:spPr>
          <a:xfrm>
            <a:off x="7318916" y="324345"/>
            <a:ext cx="7315200" cy="3682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You!</a:t>
            </a:r>
            <a:endParaRPr lang="en-US" sz="3200" b="1" dirty="0">
              <a:solidFill>
                <a:srgbClr val="00002E"/>
              </a:solidFill>
              <a:latin typeface="PT Sans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</a:rPr>
              <a:t>Contact: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</a:rPr>
              <a:t>Javad.hooshmand@outlook.com</a:t>
            </a:r>
          </a:p>
        </p:txBody>
      </p:sp>
      <p:pic>
        <p:nvPicPr>
          <p:cNvPr id="6" name="Picture 5" descr="A colorful background with white text&#10;&#10;AI-generated content may be incorrect.">
            <a:extLst>
              <a:ext uri="{FF2B5EF4-FFF2-40B4-BE49-F238E27FC236}">
                <a16:creationId xmlns:a16="http://schemas.microsoft.com/office/drawing/2014/main" id="{CEF849E9-6D9F-6966-FB8C-BE851BD1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59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9852222-0BF1-45B3-6B90-47B5CA3F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39" y="5249321"/>
            <a:ext cx="720424" cy="7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purple squares&#10;&#10;AI-generated content may be incorrect.">
            <a:extLst>
              <a:ext uri="{FF2B5EF4-FFF2-40B4-BE49-F238E27FC236}">
                <a16:creationId xmlns:a16="http://schemas.microsoft.com/office/drawing/2014/main" id="{B81478C7-9CDB-5A4E-BE55-C233F0F7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784" y="2738988"/>
            <a:ext cx="2150333" cy="2150333"/>
          </a:xfrm>
          <a:prstGeom prst="rect">
            <a:avLst/>
          </a:prstGeom>
        </p:spPr>
      </p:pic>
      <p:pic>
        <p:nvPicPr>
          <p:cNvPr id="5124" name="Picture 4" descr="GitHub Logos and Usage · GitHub">
            <a:extLst>
              <a:ext uri="{FF2B5EF4-FFF2-40B4-BE49-F238E27FC236}">
                <a16:creationId xmlns:a16="http://schemas.microsoft.com/office/drawing/2014/main" id="{0BB9FEAF-D952-20B6-710F-32D8CF6A6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786" y1="23214" x2="56786" y2="23214"/>
                        <a14:foregroundMark x1="51071" y1="23214" x2="36964" y2="21964"/>
                        <a14:foregroundMark x1="25357" y1="29821" x2="21429" y2="5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66" t="7992" r="10916" b="5372"/>
          <a:stretch>
            <a:fillRect/>
          </a:stretch>
        </p:blipFill>
        <p:spPr bwMode="auto">
          <a:xfrm>
            <a:off x="10589426" y="5175179"/>
            <a:ext cx="735710" cy="79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with purple squares&#10;&#10;AI-generated content may be incorrect.">
            <a:extLst>
              <a:ext uri="{FF2B5EF4-FFF2-40B4-BE49-F238E27FC236}">
                <a16:creationId xmlns:a16="http://schemas.microsoft.com/office/drawing/2014/main" id="{CA3C6FB6-8E8E-6B4B-292B-BCF6A0A39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1916" y="2740121"/>
            <a:ext cx="2149200" cy="2149200"/>
          </a:xfrm>
          <a:prstGeom prst="rect">
            <a:avLst/>
          </a:prstGeom>
        </p:spPr>
      </p:pic>
      <p:pic>
        <p:nvPicPr>
          <p:cNvPr id="9" name="Picture 8" descr="A black letter on a peach background&#10;&#10;AI-generated content may be incorrect.">
            <a:extLst>
              <a:ext uri="{FF2B5EF4-FFF2-40B4-BE49-F238E27FC236}">
                <a16:creationId xmlns:a16="http://schemas.microsoft.com/office/drawing/2014/main" id="{F4F933DD-4053-3574-3850-5E1C17634A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9399" y="5175179"/>
            <a:ext cx="720000" cy="720000"/>
          </a:xfrm>
          <a:prstGeom prst="rect">
            <a:avLst/>
          </a:prstGeom>
        </p:spPr>
      </p:pic>
      <p:pic>
        <p:nvPicPr>
          <p:cNvPr id="11" name="Picture 10" descr="A qr code with purple squares&#10;&#10;AI-generated content may be incorrect.">
            <a:extLst>
              <a:ext uri="{FF2B5EF4-FFF2-40B4-BE49-F238E27FC236}">
                <a16:creationId xmlns:a16="http://schemas.microsoft.com/office/drawing/2014/main" id="{AFE9B07E-C5B9-D471-55C2-EEE4CDD9B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2916" y="2740121"/>
            <a:ext cx="2149200" cy="21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71622" y="1788781"/>
            <a:ext cx="13178058" cy="3102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Relationship between global air quality (PM2.5 concentration), and climate variables: temperature, precipitation, and humidity.</a:t>
            </a: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dashboard for global air quality trend from 1990 to 2020.</a:t>
            </a: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Tools:</a:t>
            </a:r>
          </a:p>
        </p:txBody>
      </p:sp>
      <p:pic>
        <p:nvPicPr>
          <p:cNvPr id="1026" name="Picture 2" descr="Python Logo Clipart Easy - Transparent Pandas Python Logo, HD Png ...">
            <a:extLst>
              <a:ext uri="{FF2B5EF4-FFF2-40B4-BE49-F238E27FC236}">
                <a16:creationId xmlns:a16="http://schemas.microsoft.com/office/drawing/2014/main" id="{B0CB4D49-B64C-09ED-AD66-80E0CEC3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06" b="89580" l="4535" r="93488">
                        <a14:foregroundMark x1="4651" y1="65996" x2="5698" y2="78976"/>
                        <a14:foregroundMark x1="15116" y1="75686" x2="15116" y2="75686"/>
                        <a14:foregroundMark x1="21512" y1="74223" x2="21512" y2="74223"/>
                        <a14:foregroundMark x1="31744" y1="71664" x2="31744" y2="71664"/>
                        <a14:foregroundMark x1="41977" y1="71846" x2="41977" y2="71846"/>
                        <a14:foregroundMark x1="47442" y1="72395" x2="47442" y2="72395"/>
                        <a14:foregroundMark x1="80349" y1="16453" x2="80349" y2="16453"/>
                        <a14:foregroundMark x1="83140" y1="31810" x2="83140" y2="31810"/>
                        <a14:foregroundMark x1="81977" y1="37112" x2="81977" y2="37112"/>
                        <a14:foregroundMark x1="82907" y1="28519" x2="82907" y2="28519"/>
                        <a14:foregroundMark x1="86977" y1="28519" x2="90465" y2="28519"/>
                        <a14:foregroundMark x1="93488" y1="24680" x2="93488" y2="24680"/>
                        <a14:foregroundMark x1="85581" y1="57221" x2="85581" y2="57221"/>
                        <a14:foregroundMark x1="85581" y1="50823" x2="85581" y2="702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96" y="3973654"/>
            <a:ext cx="2312965" cy="14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DFF7481-1CF0-DB2D-9CE6-D869BB97B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2106" y="3957557"/>
            <a:ext cx="1445459" cy="1740031"/>
          </a:xfrm>
          <a:prstGeom prst="rect">
            <a:avLst/>
          </a:prstGeom>
        </p:spPr>
      </p:pic>
      <p:pic>
        <p:nvPicPr>
          <p:cNvPr id="1032" name="Picture 8" descr="Data Analysis: Introduction to Matplotlib (My Personal Notes) | by Ashish  Negi | Artificial Intelligence in Plain English">
            <a:extLst>
              <a:ext uri="{FF2B5EF4-FFF2-40B4-BE49-F238E27FC236}">
                <a16:creationId xmlns:a16="http://schemas.microsoft.com/office/drawing/2014/main" id="{85F3C1BE-D2C0-1B75-A71F-93938DD2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444" y1="12406" x2="47444" y2="12406"/>
                        <a14:foregroundMark x1="24667" y1="81391" x2="24222" y2="84398"/>
                        <a14:foregroundMark x1="27778" y1="80451" x2="27778" y2="83835"/>
                        <a14:foregroundMark x1="31222" y1="79887" x2="31889" y2="84586"/>
                        <a14:foregroundMark x1="36889" y1="80263" x2="38444" y2="81767"/>
                        <a14:foregroundMark x1="38222" y1="83647" x2="38000" y2="86466"/>
                        <a14:foregroundMark x1="42444" y1="80075" x2="41778" y2="86654"/>
                        <a14:foregroundMark x1="45333" y1="81955" x2="45111" y2="87406"/>
                        <a14:foregroundMark x1="53000" y1="79511" x2="53000" y2="79511"/>
                        <a14:foregroundMark x1="57111" y1="79699" x2="57111" y2="79699"/>
                        <a14:foregroundMark x1="63222" y1="78947" x2="63222" y2="78947"/>
                        <a14:foregroundMark x1="66667" y1="78759" x2="66667" y2="78759"/>
                        <a14:foregroundMark x1="69556" y1="81391" x2="69556" y2="81391"/>
                        <a14:foregroundMark x1="70111" y1="76128" x2="70111" y2="76128"/>
                        <a14:foregroundMark x1="73111" y1="78947" x2="73111" y2="78947"/>
                        <a14:foregroundMark x1="72889" y1="79699" x2="72222" y2="83647"/>
                        <a14:foregroundMark x1="72000" y1="85714" x2="71778" y2="87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04" y="3845774"/>
            <a:ext cx="3420606" cy="20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keh">
            <a:extLst>
              <a:ext uri="{FF2B5EF4-FFF2-40B4-BE49-F238E27FC236}">
                <a16:creationId xmlns:a16="http://schemas.microsoft.com/office/drawing/2014/main" id="{10E23D48-7611-106B-FBB1-0F434234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10" y="6122378"/>
            <a:ext cx="2639662" cy="7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- devsujay19/Visual-Studio-Logo: This is the classic Visual Studio  Logo created with HTML and CSS codes only.">
            <a:extLst>
              <a:ext uri="{FF2B5EF4-FFF2-40B4-BE49-F238E27FC236}">
                <a16:creationId xmlns:a16="http://schemas.microsoft.com/office/drawing/2014/main" id="{6AAB872A-D402-D152-F521-BACC1F5B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4069" y1="83073" x2="34069" y2="83073"/>
                        <a14:foregroundMark x1="37524" y1="84245" x2="37524" y2="84245"/>
                        <a14:foregroundMark x1="37524" y1="81250" x2="37524" y2="81250"/>
                        <a14:foregroundMark x1="39060" y1="83464" x2="39060" y2="83464"/>
                        <a14:foregroundMark x1="42226" y1="83594" x2="42226" y2="83594"/>
                        <a14:foregroundMark x1="46737" y1="82943" x2="46737" y2="82943"/>
                        <a14:foregroundMark x1="49328" y1="83073" x2="49328" y2="83073"/>
                        <a14:foregroundMark x1="52591" y1="81901" x2="52591" y2="81901"/>
                        <a14:foregroundMark x1="56334" y1="82943" x2="56334" y2="82943"/>
                        <a14:foregroundMark x1="57965" y1="83203" x2="57965" y2="83203"/>
                        <a14:foregroundMark x1="61324" y1="83464" x2="61324" y2="83464"/>
                        <a14:foregroundMark x1="64875" y1="83333" x2="64875" y2="83333"/>
                        <a14:foregroundMark x1="65259" y1="81510" x2="65259" y2="81510"/>
                        <a14:foregroundMark x1="66603" y1="84115" x2="66603" y2="84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95" y="3845774"/>
            <a:ext cx="2853612" cy="21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wer BI Logo Business Intelligence Font Data PNG">
            <a:extLst>
              <a:ext uri="{FF2B5EF4-FFF2-40B4-BE49-F238E27FC236}">
                <a16:creationId xmlns:a16="http://schemas.microsoft.com/office/drawing/2014/main" id="{1B4E1C9E-9FD8-CDD5-8046-41E4781C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17" b="89862" l="3171" r="96220">
                        <a14:foregroundMark x1="33415" y1="33180" x2="33415" y2="33180"/>
                        <a14:foregroundMark x1="43049" y1="47926" x2="43049" y2="47926"/>
                        <a14:foregroundMark x1="17195" y1="42396" x2="17195" y2="42396"/>
                        <a14:foregroundMark x1="11707" y1="49770" x2="11707" y2="49770"/>
                        <a14:foregroundMark x1="8049" y1="56221" x2="8049" y2="56221"/>
                        <a14:foregroundMark x1="3415" y1="63134" x2="3415" y2="63134"/>
                        <a14:foregroundMark x1="3171" y1="34101" x2="3171" y2="34101"/>
                        <a14:foregroundMark x1="52073" y1="48387" x2="52073" y2="48387"/>
                        <a14:foregroundMark x1="65488" y1="51613" x2="65488" y2="51613"/>
                        <a14:foregroundMark x1="74878" y1="51152" x2="74878" y2="51152"/>
                        <a14:foregroundMark x1="86463" y1="41935" x2="86463" y2="41935"/>
                        <a14:foregroundMark x1="96220" y1="39631" x2="96220" y2="39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27" y="6084876"/>
            <a:ext cx="3261195" cy="8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DCCB-84F9-2B1E-BA70-96BFEEC27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57286C-5187-C665-7553-178499B5E902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Steps</a:t>
            </a:r>
            <a:endParaRPr lang="en-US" sz="4000" b="1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E70F185A-2FAE-BD96-6625-6B3F86271B95}"/>
              </a:ext>
            </a:extLst>
          </p:cNvPr>
          <p:cNvSpPr/>
          <p:nvPr/>
        </p:nvSpPr>
        <p:spPr>
          <a:xfrm>
            <a:off x="658236" y="1569332"/>
            <a:ext cx="4158734" cy="3828891"/>
          </a:xfrm>
          <a:prstGeom prst="roundRect">
            <a:avLst>
              <a:gd name="adj" fmla="val 1093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4EAAB7-3CE2-CF70-CD58-B2314C1072B0}"/>
              </a:ext>
            </a:extLst>
          </p:cNvPr>
          <p:cNvGrpSpPr/>
          <p:nvPr/>
        </p:nvGrpSpPr>
        <p:grpSpPr>
          <a:xfrm>
            <a:off x="688716" y="1575099"/>
            <a:ext cx="4097774" cy="718066"/>
            <a:chOff x="868204" y="4183792"/>
            <a:chExt cx="4097774" cy="718066"/>
          </a:xfrm>
        </p:grpSpPr>
        <p:sp>
          <p:nvSpPr>
            <p:cNvPr id="21" name="Shape 3">
              <a:extLst>
                <a:ext uri="{FF2B5EF4-FFF2-40B4-BE49-F238E27FC236}">
                  <a16:creationId xmlns:a16="http://schemas.microsoft.com/office/drawing/2014/main" id="{2DE40489-A8AC-F79E-61B0-2D8B8AC368F1}"/>
                </a:ext>
              </a:extLst>
            </p:cNvPr>
            <p:cNvSpPr/>
            <p:nvPr/>
          </p:nvSpPr>
          <p:spPr>
            <a:xfrm>
              <a:off x="868204" y="4183792"/>
              <a:ext cx="4097774" cy="718066"/>
            </a:xfrm>
            <a:prstGeom prst="roundRect">
              <a:avLst>
                <a:gd name="adj" fmla="val 44912"/>
              </a:avLst>
            </a:prstGeom>
            <a:solidFill>
              <a:srgbClr val="4B0082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 4">
              <a:extLst>
                <a:ext uri="{FF2B5EF4-FFF2-40B4-BE49-F238E27FC236}">
                  <a16:creationId xmlns:a16="http://schemas.microsoft.com/office/drawing/2014/main" id="{B58AB760-DA0A-A83F-8F8F-0599DD7861B5}"/>
                </a:ext>
              </a:extLst>
            </p:cNvPr>
            <p:cNvSpPr/>
            <p:nvPr/>
          </p:nvSpPr>
          <p:spPr>
            <a:xfrm>
              <a:off x="2737603" y="4368170"/>
              <a:ext cx="358973" cy="448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800" dirty="0">
                  <a:solidFill>
                    <a:schemeClr val="bg1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 5">
            <a:extLst>
              <a:ext uri="{FF2B5EF4-FFF2-40B4-BE49-F238E27FC236}">
                <a16:creationId xmlns:a16="http://schemas.microsoft.com/office/drawing/2014/main" id="{1604922D-A288-631F-5557-189FC159A6AC}"/>
              </a:ext>
            </a:extLst>
          </p:cNvPr>
          <p:cNvSpPr/>
          <p:nvPr/>
        </p:nvSpPr>
        <p:spPr>
          <a:xfrm>
            <a:off x="1034471" y="2524141"/>
            <a:ext cx="34062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</a:t>
            </a:r>
            <a:endParaRPr lang="en-US" sz="2200" b="1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D7239705-F097-1F1F-C9CF-C96CB20BC3D2}"/>
              </a:ext>
            </a:extLst>
          </p:cNvPr>
          <p:cNvSpPr/>
          <p:nvPr/>
        </p:nvSpPr>
        <p:spPr>
          <a:xfrm>
            <a:off x="773015" y="3078642"/>
            <a:ext cx="4097774" cy="180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integrated from World Bank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Transformation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Standardized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Checked missing values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Merged data</a:t>
            </a:r>
            <a:endParaRPr lang="en-US" sz="1850" dirty="0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D1E8B786-87DB-BD16-48C8-42FC861D7991}"/>
              </a:ext>
            </a:extLst>
          </p:cNvPr>
          <p:cNvSpPr/>
          <p:nvPr/>
        </p:nvSpPr>
        <p:spPr>
          <a:xfrm>
            <a:off x="5056287" y="2616245"/>
            <a:ext cx="4158734" cy="3285292"/>
          </a:xfrm>
          <a:prstGeom prst="roundRect">
            <a:avLst>
              <a:gd name="adj" fmla="val 1093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7CCDA7-7AA7-B90E-BF79-3CA3B686997D}"/>
              </a:ext>
            </a:extLst>
          </p:cNvPr>
          <p:cNvGrpSpPr/>
          <p:nvPr/>
        </p:nvGrpSpPr>
        <p:grpSpPr>
          <a:xfrm>
            <a:off x="5086767" y="2609654"/>
            <a:ext cx="4097774" cy="718066"/>
            <a:chOff x="5266253" y="4307362"/>
            <a:chExt cx="4097774" cy="718066"/>
          </a:xfrm>
        </p:grpSpPr>
        <p:sp>
          <p:nvSpPr>
            <p:cNvPr id="27" name="Shape 8">
              <a:extLst>
                <a:ext uri="{FF2B5EF4-FFF2-40B4-BE49-F238E27FC236}">
                  <a16:creationId xmlns:a16="http://schemas.microsoft.com/office/drawing/2014/main" id="{0783B997-25F3-C308-3045-28D494972424}"/>
                </a:ext>
              </a:extLst>
            </p:cNvPr>
            <p:cNvSpPr/>
            <p:nvPr/>
          </p:nvSpPr>
          <p:spPr>
            <a:xfrm>
              <a:off x="5266253" y="4307362"/>
              <a:ext cx="4097774" cy="718066"/>
            </a:xfrm>
            <a:prstGeom prst="roundRect">
              <a:avLst>
                <a:gd name="adj" fmla="val 44912"/>
              </a:avLst>
            </a:prstGeom>
            <a:solidFill>
              <a:srgbClr val="4B0082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 9">
              <a:extLst>
                <a:ext uri="{FF2B5EF4-FFF2-40B4-BE49-F238E27FC236}">
                  <a16:creationId xmlns:a16="http://schemas.microsoft.com/office/drawing/2014/main" id="{5C6A4D9D-4530-32EB-7EEF-0F603C13D3C5}"/>
                </a:ext>
              </a:extLst>
            </p:cNvPr>
            <p:cNvSpPr/>
            <p:nvPr/>
          </p:nvSpPr>
          <p:spPr>
            <a:xfrm>
              <a:off x="7135654" y="4480020"/>
              <a:ext cx="358973" cy="448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8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Nunito Semi Bold" pitchFamily="34" charset="0"/>
                </a:rPr>
                <a:t>2</a:t>
              </a:r>
            </a:p>
          </p:txBody>
        </p:sp>
      </p:grpSp>
      <p:sp>
        <p:nvSpPr>
          <p:cNvPr id="29" name="Text 10">
            <a:extLst>
              <a:ext uri="{FF2B5EF4-FFF2-40B4-BE49-F238E27FC236}">
                <a16:creationId xmlns:a16="http://schemas.microsoft.com/office/drawing/2014/main" id="{D1444B7B-A15D-10AF-2D27-D839E11C1C31}"/>
              </a:ext>
            </a:extLst>
          </p:cNvPr>
          <p:cNvSpPr/>
          <p:nvPr/>
        </p:nvSpPr>
        <p:spPr>
          <a:xfrm>
            <a:off x="5547598" y="3446822"/>
            <a:ext cx="31761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EDA</a:t>
            </a:r>
            <a:endParaRPr lang="en-US" sz="2200" b="1" dirty="0"/>
          </a:p>
        </p:txBody>
      </p:sp>
      <p:sp>
        <p:nvSpPr>
          <p:cNvPr id="31" name="Shape 12">
            <a:extLst>
              <a:ext uri="{FF2B5EF4-FFF2-40B4-BE49-F238E27FC236}">
                <a16:creationId xmlns:a16="http://schemas.microsoft.com/office/drawing/2014/main" id="{5E171270-D038-0825-9DA8-0A81F228D3D6}"/>
              </a:ext>
            </a:extLst>
          </p:cNvPr>
          <p:cNvSpPr/>
          <p:nvPr/>
        </p:nvSpPr>
        <p:spPr>
          <a:xfrm>
            <a:off x="9484817" y="3914824"/>
            <a:ext cx="4158853" cy="3285292"/>
          </a:xfrm>
          <a:prstGeom prst="roundRect">
            <a:avLst>
              <a:gd name="adj" fmla="val 1093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6D8105-5886-ED60-255C-DB9AC7EFD839}"/>
              </a:ext>
            </a:extLst>
          </p:cNvPr>
          <p:cNvGrpSpPr/>
          <p:nvPr/>
        </p:nvGrpSpPr>
        <p:grpSpPr>
          <a:xfrm>
            <a:off x="9515297" y="3908233"/>
            <a:ext cx="4097893" cy="718066"/>
            <a:chOff x="9664303" y="4307362"/>
            <a:chExt cx="4097893" cy="718066"/>
          </a:xfrm>
        </p:grpSpPr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DD56E673-F689-1B3D-26CC-F5416A93FCA4}"/>
                </a:ext>
              </a:extLst>
            </p:cNvPr>
            <p:cNvSpPr/>
            <p:nvPr/>
          </p:nvSpPr>
          <p:spPr>
            <a:xfrm>
              <a:off x="9664303" y="4307362"/>
              <a:ext cx="4097893" cy="718066"/>
            </a:xfrm>
            <a:prstGeom prst="roundRect">
              <a:avLst>
                <a:gd name="adj" fmla="val 44912"/>
              </a:avLst>
            </a:prstGeom>
            <a:solidFill>
              <a:srgbClr val="4B0082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Text 14">
              <a:extLst>
                <a:ext uri="{FF2B5EF4-FFF2-40B4-BE49-F238E27FC236}">
                  <a16:creationId xmlns:a16="http://schemas.microsoft.com/office/drawing/2014/main" id="{7E5EACF7-57BD-6586-8E4B-1B98081FA229}"/>
                </a:ext>
              </a:extLst>
            </p:cNvPr>
            <p:cNvSpPr/>
            <p:nvPr/>
          </p:nvSpPr>
          <p:spPr>
            <a:xfrm>
              <a:off x="11533703" y="4430592"/>
              <a:ext cx="358973" cy="448747"/>
            </a:xfrm>
            <a:prstGeom prst="rect">
              <a:avLst/>
            </a:prstGeom>
            <a:solidFill>
              <a:srgbClr val="4B0082"/>
            </a:solidFill>
            <a:ln/>
          </p:spPr>
          <p:txBody>
            <a:bodyPr/>
            <a:lstStyle/>
            <a:p>
              <a:pPr>
                <a:lnSpc>
                  <a:spcPts val="28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Nunito Semi Bold" pitchFamily="34" charset="0"/>
                </a:rPr>
                <a:t>3</a:t>
              </a:r>
            </a:p>
          </p:txBody>
        </p:sp>
      </p:grpSp>
      <p:sp>
        <p:nvSpPr>
          <p:cNvPr id="35" name="Text 15">
            <a:extLst>
              <a:ext uri="{FF2B5EF4-FFF2-40B4-BE49-F238E27FC236}">
                <a16:creationId xmlns:a16="http://schemas.microsoft.com/office/drawing/2014/main" id="{287D2CF6-F23D-EE9B-D8B1-F9DE69FB7041}"/>
              </a:ext>
            </a:extLst>
          </p:cNvPr>
          <p:cNvSpPr/>
          <p:nvPr/>
        </p:nvSpPr>
        <p:spPr>
          <a:xfrm>
            <a:off x="10156090" y="48805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</a:t>
            </a:r>
            <a:endParaRPr lang="en-US" sz="2200" b="1" dirty="0"/>
          </a:p>
        </p:txBody>
      </p:sp>
      <p:sp>
        <p:nvSpPr>
          <p:cNvPr id="36" name="Text 16">
            <a:extLst>
              <a:ext uri="{FF2B5EF4-FFF2-40B4-BE49-F238E27FC236}">
                <a16:creationId xmlns:a16="http://schemas.microsoft.com/office/drawing/2014/main" id="{B1342C8C-B80F-AF57-D342-A52561CDC297}"/>
              </a:ext>
            </a:extLst>
          </p:cNvPr>
          <p:cNvSpPr/>
          <p:nvPr/>
        </p:nvSpPr>
        <p:spPr>
          <a:xfrm>
            <a:off x="9719895" y="5398223"/>
            <a:ext cx="3688574" cy="1472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Heatmap Correlations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/>
              <a:t>Global Air Quality Analysis Dashboard</a:t>
            </a:r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F8E1DDAB-D13F-AEC0-AAEE-E964D5BD1C3A}"/>
              </a:ext>
            </a:extLst>
          </p:cNvPr>
          <p:cNvSpPr/>
          <p:nvPr/>
        </p:nvSpPr>
        <p:spPr>
          <a:xfrm>
            <a:off x="5206425" y="3895432"/>
            <a:ext cx="4097774" cy="180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Distribution Analysis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Central Tendency Measures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Time-Series Trends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43026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EE9253-ABFB-EA25-30A0-984B56CD2C6B}"/>
              </a:ext>
            </a:extLst>
          </p:cNvPr>
          <p:cNvGrpSpPr/>
          <p:nvPr/>
        </p:nvGrpSpPr>
        <p:grpSpPr>
          <a:xfrm>
            <a:off x="872112" y="1253544"/>
            <a:ext cx="4070593" cy="1540694"/>
            <a:chOff x="837724" y="3439358"/>
            <a:chExt cx="6357818" cy="1785938"/>
          </a:xfrm>
        </p:grpSpPr>
        <p:sp>
          <p:nvSpPr>
            <p:cNvPr id="4" name="Shape 2"/>
            <p:cNvSpPr/>
            <p:nvPr/>
          </p:nvSpPr>
          <p:spPr>
            <a:xfrm>
              <a:off x="837724" y="3439358"/>
              <a:ext cx="6357818" cy="1785938"/>
            </a:xfrm>
            <a:prstGeom prst="roundRect">
              <a:avLst>
                <a:gd name="adj" fmla="val 20105"/>
              </a:avLst>
            </a:prstGeom>
            <a:solidFill>
              <a:srgbClr val="F3F3FF"/>
            </a:solidFill>
            <a:ln w="22860">
              <a:solidFill>
                <a:srgbClr val="2D4DF2"/>
              </a:solidFill>
              <a:prstDash val="soli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 3"/>
            <p:cNvSpPr/>
            <p:nvPr/>
          </p:nvSpPr>
          <p:spPr>
            <a:xfrm>
              <a:off x="1099899" y="3701534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PM2.5 Concentration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099899" y="4197072"/>
              <a:ext cx="5833467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Annual mean concentration (</a:t>
              </a:r>
              <a:r>
                <a:rPr lang="en-US" sz="1850" dirty="0">
                  <a:solidFill>
                    <a:srgbClr val="2D4DF2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µg/m³</a:t>
              </a: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) of fine particulate matter by country.</a:t>
              </a:r>
              <a:endParaRPr lang="en-US" sz="185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044B8-1BB9-5E68-2B3B-4FDE6602C47C}"/>
              </a:ext>
            </a:extLst>
          </p:cNvPr>
          <p:cNvGrpSpPr/>
          <p:nvPr/>
        </p:nvGrpSpPr>
        <p:grpSpPr>
          <a:xfrm>
            <a:off x="872112" y="2974337"/>
            <a:ext cx="4070593" cy="1540694"/>
            <a:chOff x="7434858" y="3439358"/>
            <a:chExt cx="6357818" cy="1785938"/>
          </a:xfrm>
        </p:grpSpPr>
        <p:sp>
          <p:nvSpPr>
            <p:cNvPr id="7" name="Shape 5"/>
            <p:cNvSpPr/>
            <p:nvPr/>
          </p:nvSpPr>
          <p:spPr>
            <a:xfrm>
              <a:off x="7434858" y="3439358"/>
              <a:ext cx="6357818" cy="1785938"/>
            </a:xfrm>
            <a:prstGeom prst="roundRect">
              <a:avLst>
                <a:gd name="adj" fmla="val 20105"/>
              </a:avLst>
            </a:prstGeom>
            <a:solidFill>
              <a:srgbClr val="F3F3FF"/>
            </a:solidFill>
            <a:ln w="22860">
              <a:solidFill>
                <a:srgbClr val="018CE1"/>
              </a:solidFill>
              <a:prstDash val="soli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 6"/>
            <p:cNvSpPr/>
            <p:nvPr/>
          </p:nvSpPr>
          <p:spPr>
            <a:xfrm>
              <a:off x="7697033" y="3701534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Air Temperature</a:t>
              </a:r>
              <a:endParaRPr lang="en-US" sz="22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697035" y="4197072"/>
              <a:ext cx="5833467" cy="10282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Country-level average temperature 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(</a:t>
              </a:r>
              <a:r>
                <a:rPr lang="en-US" sz="1850" dirty="0">
                  <a:solidFill>
                    <a:srgbClr val="018CE1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°C</a:t>
              </a: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) per month.</a:t>
              </a:r>
              <a:endParaRPr lang="en-US" sz="18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9A07BB-26F3-FA7D-F401-F2012DF92FCF}"/>
              </a:ext>
            </a:extLst>
          </p:cNvPr>
          <p:cNvGrpSpPr/>
          <p:nvPr/>
        </p:nvGrpSpPr>
        <p:grpSpPr>
          <a:xfrm>
            <a:off x="872112" y="4720522"/>
            <a:ext cx="4070593" cy="1667742"/>
            <a:chOff x="837724" y="5464612"/>
            <a:chExt cx="6357818" cy="1402913"/>
          </a:xfrm>
        </p:grpSpPr>
        <p:sp>
          <p:nvSpPr>
            <p:cNvPr id="10" name="Shape 8"/>
            <p:cNvSpPr/>
            <p:nvPr/>
          </p:nvSpPr>
          <p:spPr>
            <a:xfrm>
              <a:off x="837724" y="5464612"/>
              <a:ext cx="6357818" cy="1402913"/>
            </a:xfrm>
            <a:prstGeom prst="roundRect">
              <a:avLst>
                <a:gd name="adj" fmla="val 25595"/>
              </a:avLst>
            </a:prstGeom>
            <a:solidFill>
              <a:srgbClr val="F3F3FF"/>
            </a:solidFill>
            <a:ln w="22860">
              <a:solidFill>
                <a:srgbClr val="DA33BF"/>
              </a:solidFill>
              <a:prstDash val="soli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 9"/>
            <p:cNvSpPr/>
            <p:nvPr/>
          </p:nvSpPr>
          <p:spPr>
            <a:xfrm>
              <a:off x="1099899" y="5726787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Precipitation</a:t>
              </a:r>
              <a:endParaRPr lang="en-US" sz="22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1099900" y="6086398"/>
              <a:ext cx="5833467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Total monthly precipitation (</a:t>
              </a:r>
              <a:r>
                <a:rPr lang="en-US" sz="1850" dirty="0">
                  <a:solidFill>
                    <a:srgbClr val="DA33BF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mm</a:t>
              </a: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) per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country.</a:t>
              </a:r>
              <a:endParaRPr lang="en-US" sz="18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A63BB0-C306-C8EC-9991-D132D7442578}"/>
              </a:ext>
            </a:extLst>
          </p:cNvPr>
          <p:cNvGrpSpPr/>
          <p:nvPr/>
        </p:nvGrpSpPr>
        <p:grpSpPr>
          <a:xfrm>
            <a:off x="872112" y="6510667"/>
            <a:ext cx="4070593" cy="1554447"/>
            <a:chOff x="7434858" y="5464612"/>
            <a:chExt cx="6357818" cy="1402913"/>
          </a:xfrm>
        </p:grpSpPr>
        <p:sp>
          <p:nvSpPr>
            <p:cNvPr id="13" name="Shape 11"/>
            <p:cNvSpPr/>
            <p:nvPr/>
          </p:nvSpPr>
          <p:spPr>
            <a:xfrm>
              <a:off x="7434858" y="5464612"/>
              <a:ext cx="6357818" cy="1402913"/>
            </a:xfrm>
            <a:prstGeom prst="roundRect">
              <a:avLst>
                <a:gd name="adj" fmla="val 25595"/>
              </a:avLst>
            </a:prstGeom>
            <a:solidFill>
              <a:srgbClr val="F3F3FF"/>
            </a:solidFill>
            <a:ln w="22860">
              <a:solidFill>
                <a:srgbClr val="2D4DF2"/>
              </a:solidFill>
              <a:prstDash val="soli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 12"/>
            <p:cNvSpPr/>
            <p:nvPr/>
          </p:nvSpPr>
          <p:spPr>
            <a:xfrm>
              <a:off x="7697033" y="5726787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Relative Humidity</a:t>
              </a:r>
              <a:endParaRPr lang="en-US" sz="22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7697034" y="6061684"/>
              <a:ext cx="5833467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Monthly average humidity (</a:t>
              </a:r>
              <a:r>
                <a:rPr lang="en-US" sz="1850" dirty="0">
                  <a:solidFill>
                    <a:srgbClr val="2D4DF2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%</a:t>
              </a: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) per</a:t>
              </a:r>
            </a:p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country.</a:t>
              </a:r>
              <a:endParaRPr lang="en-US" sz="1850" dirty="0"/>
            </a:p>
          </p:txBody>
        </p:sp>
      </p:grpSp>
      <p:sp>
        <p:nvSpPr>
          <p:cNvPr id="17" name="Text 0">
            <a:extLst>
              <a:ext uri="{FF2B5EF4-FFF2-40B4-BE49-F238E27FC236}">
                <a16:creationId xmlns:a16="http://schemas.microsoft.com/office/drawing/2014/main" id="{435359F6-7F74-939D-A2BB-A7BFE6FCAC22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Integration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EDCC21-AB26-35D5-884B-B62C2F65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44" y="1253544"/>
            <a:ext cx="7848540" cy="1540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E85651-B0DC-E5CD-F773-CE5E2044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044" y="2974337"/>
            <a:ext cx="7848540" cy="15406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C6BDE8-E511-E951-2D22-7C94C0FDD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044" y="4720522"/>
            <a:ext cx="7848540" cy="16677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A0584D-C573-FCAD-A236-43EC146D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044" y="6510667"/>
            <a:ext cx="7848540" cy="15544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72A5-C081-A608-9EDE-9102F91B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AB9AEF-D972-1141-F119-124464D38855}"/>
              </a:ext>
            </a:extLst>
          </p:cNvPr>
          <p:cNvGrpSpPr/>
          <p:nvPr/>
        </p:nvGrpSpPr>
        <p:grpSpPr>
          <a:xfrm>
            <a:off x="868204" y="1528724"/>
            <a:ext cx="5802644" cy="2201585"/>
            <a:chOff x="837724" y="2844284"/>
            <a:chExt cx="4158734" cy="2201585"/>
          </a:xfrm>
        </p:grpSpPr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B7390727-6F03-3D89-7705-64D31053D17A}"/>
                </a:ext>
              </a:extLst>
            </p:cNvPr>
            <p:cNvSpPr/>
            <p:nvPr/>
          </p:nvSpPr>
          <p:spPr>
            <a:xfrm>
              <a:off x="837724" y="2844284"/>
              <a:ext cx="239316" cy="2992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Nunito Light" pitchFamily="34" charset="0"/>
                  <a:ea typeface="Nunito Light" pitchFamily="34" charset="-122"/>
                  <a:cs typeface="Nunito Light" pitchFamily="34" charset="-120"/>
                </a:rPr>
                <a:t>01</a:t>
              </a:r>
              <a:endParaRPr lang="en-US" sz="1850" dirty="0"/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DA4D5A53-1E66-B506-589E-CD251C0E1FB5}"/>
                </a:ext>
              </a:extLst>
            </p:cNvPr>
            <p:cNvSpPr/>
            <p:nvPr/>
          </p:nvSpPr>
          <p:spPr>
            <a:xfrm>
              <a:off x="837724" y="3220641"/>
              <a:ext cx="4158734" cy="30480"/>
            </a:xfrm>
            <a:prstGeom prst="rect">
              <a:avLst/>
            </a:prstGeom>
            <a:solidFill>
              <a:srgbClr val="2D4DF2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5C9A36E6-00CD-4CCD-4791-30C95C8864EA}"/>
                </a:ext>
              </a:extLst>
            </p:cNvPr>
            <p:cNvSpPr/>
            <p:nvPr/>
          </p:nvSpPr>
          <p:spPr>
            <a:xfrm>
              <a:off x="837724" y="3401258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Format Conversion</a:t>
              </a:r>
              <a:endParaRPr lang="en-US" sz="2200" dirty="0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823AB4A7-B597-3EE0-E08A-780CB974E778}"/>
                </a:ext>
              </a:extLst>
            </p:cNvPr>
            <p:cNvSpPr/>
            <p:nvPr/>
          </p:nvSpPr>
          <p:spPr>
            <a:xfrm>
              <a:off x="837724" y="3896797"/>
              <a:ext cx="4158734" cy="11490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Converted datasets from wide to long format for consistent year-based alignment.</a:t>
              </a:r>
              <a:endParaRPr lang="en-US" sz="18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522F75-C509-1B9F-F879-7D66F74B7E12}"/>
              </a:ext>
            </a:extLst>
          </p:cNvPr>
          <p:cNvGrpSpPr/>
          <p:nvPr/>
        </p:nvGrpSpPr>
        <p:grpSpPr>
          <a:xfrm>
            <a:off x="7959553" y="1528008"/>
            <a:ext cx="4158734" cy="1818561"/>
            <a:chOff x="5235773" y="2844284"/>
            <a:chExt cx="4158734" cy="1818561"/>
          </a:xfrm>
        </p:grpSpPr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C8A52492-BC97-F570-CD5C-595889D4E6DC}"/>
                </a:ext>
              </a:extLst>
            </p:cNvPr>
            <p:cNvSpPr/>
            <p:nvPr/>
          </p:nvSpPr>
          <p:spPr>
            <a:xfrm>
              <a:off x="5235773" y="2844284"/>
              <a:ext cx="239316" cy="2992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Nunito Light" pitchFamily="34" charset="0"/>
                  <a:ea typeface="Nunito Light" pitchFamily="34" charset="-122"/>
                  <a:cs typeface="Nunito Light" pitchFamily="34" charset="-120"/>
                </a:rPr>
                <a:t>02</a:t>
              </a:r>
              <a:endParaRPr lang="en-US" sz="1850" dirty="0"/>
            </a:p>
          </p:txBody>
        </p:sp>
        <p:sp>
          <p:nvSpPr>
            <p:cNvPr id="9" name="Shape 7">
              <a:extLst>
                <a:ext uri="{FF2B5EF4-FFF2-40B4-BE49-F238E27FC236}">
                  <a16:creationId xmlns:a16="http://schemas.microsoft.com/office/drawing/2014/main" id="{E37C5CB4-84E0-0840-51BA-F2B07117CE7A}"/>
                </a:ext>
              </a:extLst>
            </p:cNvPr>
            <p:cNvSpPr/>
            <p:nvPr/>
          </p:nvSpPr>
          <p:spPr>
            <a:xfrm>
              <a:off x="5235773" y="3220641"/>
              <a:ext cx="4158734" cy="30480"/>
            </a:xfrm>
            <a:prstGeom prst="rect">
              <a:avLst/>
            </a:prstGeom>
            <a:solidFill>
              <a:srgbClr val="018CE1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0BF7ED76-F2F3-9F1E-8DA6-F056447E293E}"/>
                </a:ext>
              </a:extLst>
            </p:cNvPr>
            <p:cNvSpPr/>
            <p:nvPr/>
          </p:nvSpPr>
          <p:spPr>
            <a:xfrm>
              <a:off x="5235773" y="3401258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Data Type Alignment</a:t>
              </a:r>
              <a:endParaRPr lang="en-US" sz="2200" dirty="0"/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A0B78C7F-FCB4-0A8B-B419-AC95C6B738B9}"/>
                </a:ext>
              </a:extLst>
            </p:cNvPr>
            <p:cNvSpPr/>
            <p:nvPr/>
          </p:nvSpPr>
          <p:spPr>
            <a:xfrm>
              <a:off x="5235773" y="3896797"/>
              <a:ext cx="4158734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Ensured year columns were integer types for proper time-series handling.</a:t>
              </a:r>
              <a:endParaRPr lang="en-US" sz="1850" dirty="0"/>
            </a:p>
          </p:txBody>
        </p:sp>
      </p:grpSp>
      <p:sp>
        <p:nvSpPr>
          <p:cNvPr id="26" name="Text 0">
            <a:extLst>
              <a:ext uri="{FF2B5EF4-FFF2-40B4-BE49-F238E27FC236}">
                <a16:creationId xmlns:a16="http://schemas.microsoft.com/office/drawing/2014/main" id="{52EBE812-AD4A-F1D8-A158-627C8487AF77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Transformation Pipeline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2993A9-3A17-A518-EC46-926B558D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3561854"/>
            <a:ext cx="6816172" cy="40061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17AD48-0947-1CE1-F159-A909DC3C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553" y="3873899"/>
            <a:ext cx="4198984" cy="9297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D20ACDF-2275-7BEF-2CEE-01531A0D6206}"/>
              </a:ext>
            </a:extLst>
          </p:cNvPr>
          <p:cNvGrpSpPr/>
          <p:nvPr/>
        </p:nvGrpSpPr>
        <p:grpSpPr>
          <a:xfrm>
            <a:off x="7959434" y="5201273"/>
            <a:ext cx="4158853" cy="1586826"/>
            <a:chOff x="9633823" y="2844284"/>
            <a:chExt cx="4158853" cy="1586826"/>
          </a:xfrm>
        </p:grpSpPr>
        <p:sp>
          <p:nvSpPr>
            <p:cNvPr id="33" name="Text 10">
              <a:extLst>
                <a:ext uri="{FF2B5EF4-FFF2-40B4-BE49-F238E27FC236}">
                  <a16:creationId xmlns:a16="http://schemas.microsoft.com/office/drawing/2014/main" id="{C9303D4C-6196-DE77-FB4D-69CF0A8FAA14}"/>
                </a:ext>
              </a:extLst>
            </p:cNvPr>
            <p:cNvSpPr/>
            <p:nvPr/>
          </p:nvSpPr>
          <p:spPr>
            <a:xfrm>
              <a:off x="9633823" y="2844284"/>
              <a:ext cx="239316" cy="2992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Nunito Light" pitchFamily="34" charset="0"/>
                  <a:ea typeface="Nunito Light" pitchFamily="34" charset="-122"/>
                  <a:cs typeface="Nunito Light" pitchFamily="34" charset="-120"/>
                </a:rPr>
                <a:t>03</a:t>
              </a:r>
              <a:endParaRPr lang="en-US" sz="1850" dirty="0"/>
            </a:p>
          </p:txBody>
        </p:sp>
        <p:sp>
          <p:nvSpPr>
            <p:cNvPr id="34" name="Shape 11">
              <a:extLst>
                <a:ext uri="{FF2B5EF4-FFF2-40B4-BE49-F238E27FC236}">
                  <a16:creationId xmlns:a16="http://schemas.microsoft.com/office/drawing/2014/main" id="{C86F570A-E767-C945-E203-CDD1849B4327}"/>
                </a:ext>
              </a:extLst>
            </p:cNvPr>
            <p:cNvSpPr/>
            <p:nvPr/>
          </p:nvSpPr>
          <p:spPr>
            <a:xfrm>
              <a:off x="9633823" y="3220641"/>
              <a:ext cx="4158853" cy="30480"/>
            </a:xfrm>
            <a:prstGeom prst="rect">
              <a:avLst/>
            </a:prstGeom>
            <a:solidFill>
              <a:srgbClr val="DA33BF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35" name="Text 12">
              <a:extLst>
                <a:ext uri="{FF2B5EF4-FFF2-40B4-BE49-F238E27FC236}">
                  <a16:creationId xmlns:a16="http://schemas.microsoft.com/office/drawing/2014/main" id="{DACE8FA4-099A-B20E-502E-6D1875AEA72E}"/>
                </a:ext>
              </a:extLst>
            </p:cNvPr>
            <p:cNvSpPr/>
            <p:nvPr/>
          </p:nvSpPr>
          <p:spPr>
            <a:xfrm>
              <a:off x="9633823" y="3401258"/>
              <a:ext cx="2977991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Missing Value Removal</a:t>
              </a:r>
              <a:endParaRPr lang="en-US" sz="2200" dirty="0"/>
            </a:p>
          </p:txBody>
        </p:sp>
        <p:sp>
          <p:nvSpPr>
            <p:cNvPr id="36" name="Text 13">
              <a:extLst>
                <a:ext uri="{FF2B5EF4-FFF2-40B4-BE49-F238E27FC236}">
                  <a16:creationId xmlns:a16="http://schemas.microsoft.com/office/drawing/2014/main" id="{97755B24-A8C8-CF7E-E1F0-834882199487}"/>
                </a:ext>
              </a:extLst>
            </p:cNvPr>
            <p:cNvSpPr/>
            <p:nvPr/>
          </p:nvSpPr>
          <p:spPr>
            <a:xfrm>
              <a:off x="9633823" y="3896797"/>
              <a:ext cx="4158853" cy="5343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Removed missing PM2.5 values</a:t>
              </a:r>
              <a:endParaRPr lang="en-US" sz="1850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2389A32-EE2D-E10E-908A-DFE40B64B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52" y="6745344"/>
            <a:ext cx="4113089" cy="8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3591CA3-2985-788A-D385-1D2B3A3C866B}"/>
              </a:ext>
            </a:extLst>
          </p:cNvPr>
          <p:cNvGrpSpPr/>
          <p:nvPr/>
        </p:nvGrpSpPr>
        <p:grpSpPr>
          <a:xfrm>
            <a:off x="954701" y="1468326"/>
            <a:ext cx="4914758" cy="1818560"/>
            <a:chOff x="837724" y="5464612"/>
            <a:chExt cx="6357818" cy="1818560"/>
          </a:xfrm>
        </p:grpSpPr>
        <p:sp>
          <p:nvSpPr>
            <p:cNvPr id="16" name="Text 14"/>
            <p:cNvSpPr/>
            <p:nvPr/>
          </p:nvSpPr>
          <p:spPr>
            <a:xfrm>
              <a:off x="837724" y="5464612"/>
              <a:ext cx="239316" cy="2992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Nunito Light" pitchFamily="34" charset="0"/>
                  <a:ea typeface="Nunito Light" pitchFamily="34" charset="-122"/>
                  <a:cs typeface="Nunito Light" pitchFamily="34" charset="-120"/>
                </a:rPr>
                <a:t>04</a:t>
              </a:r>
              <a:endParaRPr lang="en-US" sz="1850" dirty="0"/>
            </a:p>
          </p:txBody>
        </p:sp>
        <p:sp>
          <p:nvSpPr>
            <p:cNvPr id="17" name="Shape 15"/>
            <p:cNvSpPr/>
            <p:nvPr/>
          </p:nvSpPr>
          <p:spPr>
            <a:xfrm>
              <a:off x="837724" y="5840968"/>
              <a:ext cx="6357818" cy="30480"/>
            </a:xfrm>
            <a:prstGeom prst="rect">
              <a:avLst/>
            </a:prstGeom>
            <a:solidFill>
              <a:srgbClr val="2D4DF2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 16"/>
            <p:cNvSpPr/>
            <p:nvPr/>
          </p:nvSpPr>
          <p:spPr>
            <a:xfrm>
              <a:off x="837724" y="6021586"/>
              <a:ext cx="3779044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Climate Data Standardization</a:t>
              </a:r>
              <a:endParaRPr lang="en-US" sz="22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837724" y="6517124"/>
              <a:ext cx="6357818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Sorted, formatted dates, extracted years, and calculated annual averages.</a:t>
              </a:r>
              <a:endParaRPr lang="en-US" sz="185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943E5-1CCE-B1F9-280A-B72ED12EA8EE}"/>
              </a:ext>
            </a:extLst>
          </p:cNvPr>
          <p:cNvGrpSpPr/>
          <p:nvPr/>
        </p:nvGrpSpPr>
        <p:grpSpPr>
          <a:xfrm>
            <a:off x="868203" y="3437704"/>
            <a:ext cx="8263440" cy="1756926"/>
            <a:chOff x="7434858" y="5464612"/>
            <a:chExt cx="6357818" cy="1756926"/>
          </a:xfrm>
        </p:grpSpPr>
        <p:sp>
          <p:nvSpPr>
            <p:cNvPr id="20" name="Text 18"/>
            <p:cNvSpPr/>
            <p:nvPr/>
          </p:nvSpPr>
          <p:spPr>
            <a:xfrm>
              <a:off x="7434858" y="5464612"/>
              <a:ext cx="239316" cy="2992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Nunito Light" pitchFamily="34" charset="0"/>
                  <a:ea typeface="Nunito Light" pitchFamily="34" charset="-122"/>
                  <a:cs typeface="Nunito Light" pitchFamily="34" charset="-120"/>
                </a:rPr>
                <a:t>05</a:t>
              </a:r>
              <a:endParaRPr lang="en-US" sz="1850" dirty="0"/>
            </a:p>
          </p:txBody>
        </p:sp>
        <p:sp>
          <p:nvSpPr>
            <p:cNvPr id="21" name="Shape 19"/>
            <p:cNvSpPr/>
            <p:nvPr/>
          </p:nvSpPr>
          <p:spPr>
            <a:xfrm>
              <a:off x="7434858" y="5840968"/>
              <a:ext cx="6357818" cy="30480"/>
            </a:xfrm>
            <a:prstGeom prst="rect">
              <a:avLst/>
            </a:prstGeom>
            <a:solidFill>
              <a:srgbClr val="018CE1"/>
            </a:solidFill>
            <a:ln/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 20"/>
            <p:cNvSpPr/>
            <p:nvPr/>
          </p:nvSpPr>
          <p:spPr>
            <a:xfrm>
              <a:off x="7434858" y="6021586"/>
              <a:ext cx="2890123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2E"/>
                  </a:solidFill>
                  <a:latin typeface="Nunito Semi Bold" pitchFamily="34" charset="0"/>
                  <a:ea typeface="Nunito Semi Bold" pitchFamily="34" charset="-122"/>
                  <a:cs typeface="Nunito Semi Bold" pitchFamily="34" charset="-120"/>
                </a:rPr>
                <a:t>Unified Dataset Merge</a:t>
              </a:r>
              <a:endParaRPr lang="en-US" sz="2200" dirty="0"/>
            </a:p>
          </p:txBody>
        </p:sp>
        <p:sp>
          <p:nvSpPr>
            <p:cNvPr id="23" name="Text 21"/>
            <p:cNvSpPr/>
            <p:nvPr/>
          </p:nvSpPr>
          <p:spPr>
            <a:xfrm>
              <a:off x="7434858" y="6455490"/>
              <a:ext cx="6357818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00002E"/>
                  </a:solidFill>
                  <a:latin typeface="PT Sans" pitchFamily="34" charset="0"/>
                  <a:ea typeface="PT Sans" pitchFamily="34" charset="-122"/>
                  <a:cs typeface="PT Sans" pitchFamily="34" charset="-120"/>
                </a:rPr>
                <a:t>Merged climate variables with PM2.5 data using country and year as primary keys.</a:t>
              </a:r>
              <a:endParaRPr lang="en-US" sz="1850" dirty="0"/>
            </a:p>
          </p:txBody>
        </p:sp>
      </p:grpSp>
      <p:sp>
        <p:nvSpPr>
          <p:cNvPr id="26" name="Text 0">
            <a:extLst>
              <a:ext uri="{FF2B5EF4-FFF2-40B4-BE49-F238E27FC236}">
                <a16:creationId xmlns:a16="http://schemas.microsoft.com/office/drawing/2014/main" id="{BC8A4ED9-A273-D8E8-5253-69C6603F7C03}"/>
              </a:ext>
            </a:extLst>
          </p:cNvPr>
          <p:cNvSpPr/>
          <p:nvPr/>
        </p:nvSpPr>
        <p:spPr>
          <a:xfrm>
            <a:off x="868203" y="584302"/>
            <a:ext cx="907898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Transformation Pipeline (</a:t>
            </a:r>
            <a:r>
              <a:rPr lang="en-US" sz="40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</a:t>
            </a: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…)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C427D7-1BB4-520B-76FC-97DC471A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01" y="1731629"/>
            <a:ext cx="6443494" cy="19049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63A2D7-3293-1F40-3DE2-AF06C3FC5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3" y="4873240"/>
            <a:ext cx="6337803" cy="32334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F62A56-7BB9-5C62-55C0-4A3AE34BB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904" y="4899531"/>
            <a:ext cx="4965994" cy="3023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4085F2-ED39-35F0-BFD3-65B6A0616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903" y="5338431"/>
            <a:ext cx="4965995" cy="2768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05" y="1344097"/>
            <a:ext cx="6544628" cy="6552976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93E67F2-D398-500E-742D-85A5793D9803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</a:t>
            </a:r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2F01A28A-F659-78A6-110F-31F485AA77D5}"/>
              </a:ext>
            </a:extLst>
          </p:cNvPr>
          <p:cNvSpPr/>
          <p:nvPr/>
        </p:nvSpPr>
        <p:spPr>
          <a:xfrm>
            <a:off x="868204" y="1344097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Distribution</a:t>
            </a:r>
            <a:endParaRPr lang="en-US" sz="2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B839B30-4435-AFE1-FB83-C2C46166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0" y="1892556"/>
            <a:ext cx="5913765" cy="5373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FC39-182A-33AC-85A4-1325B765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A9093B03-B799-43EF-B2E3-85CC456015E2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 (</a:t>
            </a:r>
            <a:r>
              <a:rPr lang="en-US" sz="40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</a:t>
            </a: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…)</a:t>
            </a:r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B4798112-4A6C-8B54-D476-F9ED2F042F6B}"/>
              </a:ext>
            </a:extLst>
          </p:cNvPr>
          <p:cNvSpPr/>
          <p:nvPr/>
        </p:nvSpPr>
        <p:spPr>
          <a:xfrm>
            <a:off x="868204" y="1344097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Tendency</a:t>
            </a:r>
            <a:endParaRPr lang="en-US" sz="2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840F32-EDCA-7728-3C5B-E643D6C3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2821061"/>
            <a:ext cx="5839366" cy="3077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98D2B2-3F8F-0224-0460-F71B193AF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75072"/>
            <a:ext cx="6413158" cy="26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1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9F0A-32B2-59DB-720B-2C5DE0DE5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F99DD970-CDB0-43C7-1C73-75182E168250}"/>
              </a:ext>
            </a:extLst>
          </p:cNvPr>
          <p:cNvSpPr/>
          <p:nvPr/>
        </p:nvSpPr>
        <p:spPr>
          <a:xfrm>
            <a:off x="868204" y="5843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(EDA) (</a:t>
            </a:r>
            <a:r>
              <a:rPr lang="en-US" sz="4000" b="1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</a:t>
            </a:r>
            <a:r>
              <a:rPr lang="en-US" sz="40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…)</a:t>
            </a:r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DECAA3EE-F555-2E87-FBD1-65730153219F}"/>
              </a:ext>
            </a:extLst>
          </p:cNvPr>
          <p:cNvSpPr/>
          <p:nvPr/>
        </p:nvSpPr>
        <p:spPr>
          <a:xfrm>
            <a:off x="868204" y="1566661"/>
            <a:ext cx="2921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Time-Series Trends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D448-3AEC-BFDB-EDF0-A3CAB7DB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2337685"/>
            <a:ext cx="6766225" cy="4720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C5866-7A97-5100-B3EC-5573EC430630}"/>
              </a:ext>
            </a:extLst>
          </p:cNvPr>
          <p:cNvSpPr txBox="1"/>
          <p:nvPr/>
        </p:nvSpPr>
        <p:spPr>
          <a:xfrm>
            <a:off x="7908325" y="1566661"/>
            <a:ext cx="4942702" cy="446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2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defRPr>
            </a:lvl1pPr>
          </a:lstStyle>
          <a:p>
            <a:r>
              <a:rPr lang="en-US" dirty="0"/>
              <a:t>Bivariate Analysis </a:t>
            </a:r>
            <a:endParaRPr lang="en-C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E9B7A7-E666-798F-AA8E-1AEE03FAD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324" y="2337685"/>
            <a:ext cx="6067167" cy="47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0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452</Words>
  <Application>Microsoft Office PowerPoint</Application>
  <PresentationFormat>Custom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Nunito Semi Bold</vt:lpstr>
      <vt:lpstr>PT Sans</vt:lpstr>
      <vt:lpstr>Nunito Light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Javad Hooshmand</cp:lastModifiedBy>
  <cp:revision>158</cp:revision>
  <dcterms:created xsi:type="dcterms:W3CDTF">2025-08-15T17:04:35Z</dcterms:created>
  <dcterms:modified xsi:type="dcterms:W3CDTF">2025-08-15T21:56:11Z</dcterms:modified>
</cp:coreProperties>
</file>